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4" r:id="rId6"/>
    <p:sldId id="259" r:id="rId7"/>
    <p:sldId id="260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8" r:id="rId27"/>
    <p:sldId id="299" r:id="rId28"/>
    <p:sldId id="282" r:id="rId29"/>
    <p:sldId id="283" r:id="rId30"/>
    <p:sldId id="284" r:id="rId31"/>
    <p:sldId id="286" r:id="rId32"/>
    <p:sldId id="287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Sakari Lampola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106C0940-A2FF-4D58-AA27-9DC3B392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657350"/>
            <a:ext cx="7115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96D68F44-D9ED-4F7B-8548-43609287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9" y="977933"/>
            <a:ext cx="6810375" cy="1847850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92635D9-CD33-4AE9-9B33-63507BAC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93" y="3106132"/>
            <a:ext cx="4610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2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F12C6B47-B3B2-42CF-883F-374F7C1A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44" y="163712"/>
            <a:ext cx="8184312" cy="65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Visual </a:t>
            </a:r>
            <a:r>
              <a:rPr lang="fi-FI" dirty="0" err="1"/>
              <a:t>Dialog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50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F27B02A0-8485-4D70-9EE8-B1D34A2D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5" y="1104114"/>
            <a:ext cx="50101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7EEFF28A-B15F-4274-8483-F847B287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3" y="252167"/>
            <a:ext cx="10410825" cy="3314700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B41191FF-953E-41AE-BCB6-6FF4683D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71" y="4044380"/>
            <a:ext cx="6545540" cy="238523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A56BCF43-C9B4-4D91-86C2-63F72451C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8" y="3889047"/>
            <a:ext cx="4838273" cy="26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D316387F-E12C-4E61-9CA7-C2B3D02F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90" y="1465131"/>
            <a:ext cx="10731019" cy="36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82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04DF0A87-7B85-4DCD-934D-CC28CA94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13" y="873992"/>
            <a:ext cx="6877050" cy="463867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325EDBB-B5F8-43B0-BCF8-F9AAFB9A266C}"/>
              </a:ext>
            </a:extLst>
          </p:cNvPr>
          <p:cNvSpPr txBox="1"/>
          <p:nvPr/>
        </p:nvSpPr>
        <p:spPr>
          <a:xfrm>
            <a:off x="3858279" y="5984008"/>
            <a:ext cx="406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Clever</a:t>
            </a:r>
            <a:r>
              <a:rPr lang="fi-FI" dirty="0"/>
              <a:t> Hans (</a:t>
            </a:r>
            <a:r>
              <a:rPr lang="fi-FI" dirty="0" err="1"/>
              <a:t>by</a:t>
            </a:r>
            <a:r>
              <a:rPr lang="fi-FI" dirty="0"/>
              <a:t> Larry </a:t>
            </a:r>
            <a:r>
              <a:rPr lang="fi-FI" dirty="0" err="1"/>
              <a:t>Zitnick</a:t>
            </a:r>
            <a:r>
              <a:rPr lang="fi-FI" dirty="0"/>
              <a:t>, 29.10.2017)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30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obama weight scale joke">
            <a:extLst>
              <a:ext uri="{FF2B5EF4-FFF2-40B4-BE49-F238E27FC236}">
                <a16:creationId xmlns:a16="http://schemas.microsoft.com/office/drawing/2014/main" id="{698A4550-C46E-4C6D-929F-8D1D25197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49" y="2114370"/>
            <a:ext cx="3101025" cy="20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orakulmio 1">
            <a:extLst>
              <a:ext uri="{FF2B5EF4-FFF2-40B4-BE49-F238E27FC236}">
                <a16:creationId xmlns:a16="http://schemas.microsoft.com/office/drawing/2014/main" id="{0EA8C0BB-6339-4097-A6C5-8D0DAE088166}"/>
              </a:ext>
            </a:extLst>
          </p:cNvPr>
          <p:cNvSpPr/>
          <p:nvPr/>
        </p:nvSpPr>
        <p:spPr>
          <a:xfrm>
            <a:off x="7176940" y="2775896"/>
            <a:ext cx="3343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“A man on a scale...”</a:t>
            </a:r>
            <a:endParaRPr lang="en-GB" dirty="0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5C384909-4A57-4DD8-865B-57317E36B255}"/>
              </a:ext>
            </a:extLst>
          </p:cNvPr>
          <p:cNvSpPr/>
          <p:nvPr/>
        </p:nvSpPr>
        <p:spPr>
          <a:xfrm>
            <a:off x="4819688" y="3343441"/>
            <a:ext cx="3343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88888"/>
                </a:solidFill>
                <a:latin typeface="arial" panose="020B0604020202020204" pitchFamily="34" charset="0"/>
              </a:rPr>
              <a:t>Mapping</a:t>
            </a:r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C5DA4E41-7482-4763-99E2-8335F95AB38C}"/>
              </a:ext>
            </a:extLst>
          </p:cNvPr>
          <p:cNvSpPr/>
          <p:nvPr/>
        </p:nvSpPr>
        <p:spPr>
          <a:xfrm>
            <a:off x="7176940" y="4375256"/>
            <a:ext cx="3343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888888"/>
                </a:solidFill>
                <a:latin typeface="arial" panose="020B0604020202020204" pitchFamily="34" charset="0"/>
              </a:rPr>
              <a:t>L</a:t>
            </a:r>
            <a:r>
              <a:rPr lang="en-GB" dirty="0" err="1">
                <a:solidFill>
                  <a:srgbClr val="888888"/>
                </a:solidFill>
                <a:latin typeface="arial" panose="020B0604020202020204" pitchFamily="34" charset="0"/>
              </a:rPr>
              <a:t>anguage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7D9381F8-0E67-48EE-8797-464D85E73AA3}"/>
              </a:ext>
            </a:extLst>
          </p:cNvPr>
          <p:cNvSpPr/>
          <p:nvPr/>
        </p:nvSpPr>
        <p:spPr>
          <a:xfrm>
            <a:off x="630884" y="4375782"/>
            <a:ext cx="3343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888888"/>
                </a:solidFill>
                <a:latin typeface="arial" panose="020B0604020202020204" pitchFamily="34" charset="0"/>
              </a:rPr>
              <a:t>I</a:t>
            </a:r>
            <a:r>
              <a:rPr lang="en-GB" dirty="0">
                <a:solidFill>
                  <a:srgbClr val="888888"/>
                </a:solidFill>
                <a:latin typeface="arial" panose="020B0604020202020204" pitchFamily="34" charset="0"/>
              </a:rPr>
              <a:t>mage</a:t>
            </a:r>
            <a:endParaRPr lang="en-GB" dirty="0"/>
          </a:p>
        </p:txBody>
      </p:sp>
      <p:sp>
        <p:nvSpPr>
          <p:cNvPr id="9" name="Nuoli: Oikea 8">
            <a:extLst>
              <a:ext uri="{FF2B5EF4-FFF2-40B4-BE49-F238E27FC236}">
                <a16:creationId xmlns:a16="http://schemas.microsoft.com/office/drawing/2014/main" id="{87D5DF43-0753-4DC4-A9CD-198694093B7F}"/>
              </a:ext>
            </a:extLst>
          </p:cNvPr>
          <p:cNvSpPr/>
          <p:nvPr/>
        </p:nvSpPr>
        <p:spPr>
          <a:xfrm>
            <a:off x="4317392" y="2680958"/>
            <a:ext cx="2300140" cy="748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29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Sakari Lampola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71E4E4C-29DD-4ECA-99D6-98CA61C6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Master of Science 1983 (TTKK,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theory</a:t>
            </a:r>
            <a:r>
              <a:rPr lang="fi-FI" dirty="0"/>
              <a:t>)</a:t>
            </a:r>
          </a:p>
          <a:p>
            <a:r>
              <a:rPr lang="fi-FI" dirty="0"/>
              <a:t>TTKK 1980-1983 (</a:t>
            </a:r>
            <a:r>
              <a:rPr lang="fi-FI" dirty="0" err="1"/>
              <a:t>assistant</a:t>
            </a:r>
            <a:r>
              <a:rPr lang="fi-FI" dirty="0"/>
              <a:t>, </a:t>
            </a:r>
            <a:r>
              <a:rPr lang="fi-FI" dirty="0" err="1"/>
              <a:t>researcher</a:t>
            </a:r>
            <a:r>
              <a:rPr lang="fi-FI" dirty="0"/>
              <a:t>)</a:t>
            </a:r>
          </a:p>
          <a:p>
            <a:r>
              <a:rPr lang="fi-FI" dirty="0"/>
              <a:t>Tampereen Sähkölaitos 1980-1982 (</a:t>
            </a:r>
            <a:r>
              <a:rPr lang="fi-FI" dirty="0" err="1"/>
              <a:t>student</a:t>
            </a:r>
            <a:r>
              <a:rPr lang="fi-FI" dirty="0"/>
              <a:t> </a:t>
            </a:r>
            <a:r>
              <a:rPr lang="fi-FI" dirty="0" err="1"/>
              <a:t>trainee</a:t>
            </a:r>
            <a:r>
              <a:rPr lang="fi-FI" dirty="0"/>
              <a:t>)</a:t>
            </a:r>
          </a:p>
          <a:p>
            <a:r>
              <a:rPr lang="fi-FI" dirty="0"/>
              <a:t>Imatran Voima 1984-1988 (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leader</a:t>
            </a:r>
            <a:r>
              <a:rPr lang="fi-FI" dirty="0"/>
              <a:t>)</a:t>
            </a:r>
          </a:p>
          <a:p>
            <a:r>
              <a:rPr lang="fi-FI" dirty="0"/>
              <a:t>Kymenlaakso </a:t>
            </a:r>
            <a:r>
              <a:rPr lang="fi-FI" dirty="0" err="1"/>
              <a:t>University</a:t>
            </a:r>
            <a:r>
              <a:rPr lang="fi-FI" dirty="0"/>
              <a:t> of </a:t>
            </a:r>
            <a:r>
              <a:rPr lang="fi-FI" dirty="0" err="1"/>
              <a:t>Applied</a:t>
            </a:r>
            <a:r>
              <a:rPr lang="fi-FI" dirty="0"/>
              <a:t> Sciences 1988-1991 (</a:t>
            </a:r>
            <a:r>
              <a:rPr lang="fi-FI" dirty="0" err="1"/>
              <a:t>teacher</a:t>
            </a:r>
            <a:r>
              <a:rPr lang="fi-FI" dirty="0"/>
              <a:t>)</a:t>
            </a:r>
          </a:p>
          <a:p>
            <a:r>
              <a:rPr lang="fi-FI" dirty="0"/>
              <a:t>Oy </a:t>
            </a:r>
            <a:r>
              <a:rPr lang="fi-FI" dirty="0" err="1"/>
              <a:t>Cybersoft</a:t>
            </a:r>
            <a:r>
              <a:rPr lang="fi-FI" dirty="0"/>
              <a:t> Ab 1989-2012</a:t>
            </a:r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Visual </a:t>
            </a:r>
            <a:r>
              <a:rPr lang="fi-FI" dirty="0" err="1"/>
              <a:t>Reasoning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10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71589874-2487-456B-AA51-282B6A34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7" y="279810"/>
            <a:ext cx="5172075" cy="447675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4664C492-31D9-4F80-867A-B9F48C50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48" y="2518185"/>
            <a:ext cx="5505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6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1BF08474-C414-4570-8343-BFF57E33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73" y="212103"/>
            <a:ext cx="9577580" cy="6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6FC5446D-8676-413F-BA6D-44E7CDB06E1B}"/>
              </a:ext>
            </a:extLst>
          </p:cNvPr>
          <p:cNvSpPr txBox="1"/>
          <p:nvPr/>
        </p:nvSpPr>
        <p:spPr>
          <a:xfrm>
            <a:off x="889687" y="1194487"/>
            <a:ext cx="675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 err="1"/>
              <a:t>Title</a:t>
            </a:r>
            <a:r>
              <a:rPr lang="fi-FI" sz="3200" dirty="0"/>
              <a:t>: Image-</a:t>
            </a:r>
            <a:r>
              <a:rPr lang="fi-FI" sz="3200" dirty="0" err="1"/>
              <a:t>Based</a:t>
            </a:r>
            <a:r>
              <a:rPr lang="fi-FI" sz="3200" dirty="0"/>
              <a:t> </a:t>
            </a:r>
            <a:r>
              <a:rPr lang="fi-FI" sz="3200" dirty="0" err="1"/>
              <a:t>Situation</a:t>
            </a:r>
            <a:r>
              <a:rPr lang="fi-FI" sz="3200" dirty="0"/>
              <a:t> </a:t>
            </a:r>
            <a:r>
              <a:rPr lang="fi-FI" sz="3200" dirty="0" err="1"/>
              <a:t>Awareness</a:t>
            </a:r>
            <a:endParaRPr lang="en-GB" sz="32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9E54045-3C4F-44EA-A56D-D778ADE0D9E6}"/>
              </a:ext>
            </a:extLst>
          </p:cNvPr>
          <p:cNvSpPr txBox="1"/>
          <p:nvPr/>
        </p:nvSpPr>
        <p:spPr>
          <a:xfrm>
            <a:off x="889687" y="2194368"/>
            <a:ext cx="945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 err="1"/>
              <a:t>Doctoral</a:t>
            </a:r>
            <a:r>
              <a:rPr lang="fi-FI" sz="3200" dirty="0"/>
              <a:t> </a:t>
            </a:r>
            <a:r>
              <a:rPr lang="fi-FI" sz="3200" dirty="0" err="1"/>
              <a:t>Progmamme</a:t>
            </a:r>
            <a:r>
              <a:rPr lang="fi-FI" sz="3200" dirty="0"/>
              <a:t>: TUT Engineering Sciences, TTITO</a:t>
            </a:r>
            <a:endParaRPr lang="en-GB" sz="3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47224651-CEA7-4A40-967E-5612DC228021}"/>
              </a:ext>
            </a:extLst>
          </p:cNvPr>
          <p:cNvSpPr txBox="1"/>
          <p:nvPr/>
        </p:nvSpPr>
        <p:spPr>
          <a:xfrm>
            <a:off x="889687" y="4194130"/>
            <a:ext cx="5670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 err="1"/>
              <a:t>Supervisor</a:t>
            </a:r>
            <a:r>
              <a:rPr lang="fi-FI" sz="3200" dirty="0"/>
              <a:t>: </a:t>
            </a:r>
            <a:r>
              <a:rPr lang="fi-FI" sz="3200" dirty="0" err="1"/>
              <a:t>Professor</a:t>
            </a:r>
            <a:r>
              <a:rPr lang="fi-FI" sz="3200" dirty="0"/>
              <a:t> Risto Ritala</a:t>
            </a:r>
            <a:endParaRPr lang="en-GB" sz="3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6EF388BE-7718-4D28-A9BF-44A68CF910C5}"/>
              </a:ext>
            </a:extLst>
          </p:cNvPr>
          <p:cNvSpPr txBox="1"/>
          <p:nvPr/>
        </p:nvSpPr>
        <p:spPr>
          <a:xfrm>
            <a:off x="889687" y="5194012"/>
            <a:ext cx="3693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/>
              <a:t>Schedule: 2018-2021</a:t>
            </a:r>
            <a:endParaRPr lang="en-GB" sz="3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91EFFAD4-2B69-4941-9761-1BB890D502C1}"/>
              </a:ext>
            </a:extLst>
          </p:cNvPr>
          <p:cNvSpPr txBox="1"/>
          <p:nvPr/>
        </p:nvSpPr>
        <p:spPr>
          <a:xfrm>
            <a:off x="889687" y="3194249"/>
            <a:ext cx="1026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 err="1"/>
              <a:t>Faculty</a:t>
            </a:r>
            <a:r>
              <a:rPr lang="fi-FI" sz="3200" dirty="0"/>
              <a:t>: Department of </a:t>
            </a:r>
            <a:r>
              <a:rPr lang="fi-FI" sz="3200" dirty="0" err="1"/>
              <a:t>Automation</a:t>
            </a:r>
            <a:r>
              <a:rPr lang="fi-FI" sz="3200" dirty="0"/>
              <a:t> Science and Engineering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5053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Preliminary </a:t>
            </a:r>
            <a:r>
              <a:rPr lang="fi-FI" dirty="0" err="1"/>
              <a:t>Work</a:t>
            </a:r>
            <a:r>
              <a:rPr lang="fi-FI" dirty="0"/>
              <a:t> 2017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71E4E4C-29DD-4ECA-99D6-98CA61C6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8761"/>
            <a:ext cx="10150503" cy="4046036"/>
          </a:xfrm>
        </p:spPr>
        <p:txBody>
          <a:bodyPr>
            <a:normAutofit/>
          </a:bodyPr>
          <a:lstStyle/>
          <a:p>
            <a:r>
              <a:rPr lang="en-GB" sz="1600" dirty="0"/>
              <a:t>Richard </a:t>
            </a:r>
            <a:r>
              <a:rPr lang="en-GB" sz="1600" dirty="0" err="1"/>
              <a:t>Szeliski</a:t>
            </a:r>
            <a:r>
              <a:rPr lang="en-GB" sz="1600" dirty="0"/>
              <a:t>: “Computer Vision: Algorithms and Applications”</a:t>
            </a:r>
          </a:p>
          <a:p>
            <a:r>
              <a:rPr lang="en-GB" sz="1600" dirty="0"/>
              <a:t>Sebastian </a:t>
            </a:r>
            <a:r>
              <a:rPr lang="en-GB" sz="1600" dirty="0" err="1"/>
              <a:t>Thrun</a:t>
            </a:r>
            <a:r>
              <a:rPr lang="en-GB" sz="1600" dirty="0"/>
              <a:t>, Wolfram </a:t>
            </a:r>
            <a:r>
              <a:rPr lang="en-GB" sz="1600" dirty="0" err="1"/>
              <a:t>Burgard</a:t>
            </a:r>
            <a:r>
              <a:rPr lang="en-GB" sz="1600" dirty="0"/>
              <a:t>, Dieter Fox: “Probabilistic Robotics”</a:t>
            </a:r>
          </a:p>
          <a:p>
            <a:r>
              <a:rPr lang="fi-FI" sz="1600" dirty="0"/>
              <a:t>Kevin P. Murphy: ”Machine Learning. A </a:t>
            </a: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Perspective</a:t>
            </a:r>
            <a:r>
              <a:rPr lang="fi-FI" sz="1600" dirty="0"/>
              <a:t>”</a:t>
            </a:r>
          </a:p>
          <a:p>
            <a:r>
              <a:rPr lang="fi-FI" sz="1600" dirty="0"/>
              <a:t>Stanford CS231n: ”</a:t>
            </a:r>
            <a:r>
              <a:rPr lang="en-GB" sz="1600" dirty="0"/>
              <a:t> Convolutional Neural Networks for Visual Recognition</a:t>
            </a:r>
            <a:r>
              <a:rPr lang="fi-FI" sz="1600" dirty="0"/>
              <a:t>” (YouTube)</a:t>
            </a:r>
          </a:p>
          <a:p>
            <a:r>
              <a:rPr lang="fi-FI" sz="1600" dirty="0" err="1"/>
              <a:t>Udacity</a:t>
            </a:r>
            <a:r>
              <a:rPr lang="fi-FI" sz="1600" dirty="0"/>
              <a:t>: ”</a:t>
            </a:r>
            <a:r>
              <a:rPr lang="fi-FI" sz="1600" dirty="0" err="1"/>
              <a:t>Introduction</a:t>
            </a:r>
            <a:r>
              <a:rPr lang="fi-FI" sz="1600" dirty="0"/>
              <a:t> to Computer Vision” (YouTube)</a:t>
            </a:r>
          </a:p>
          <a:p>
            <a:r>
              <a:rPr lang="fi-FI" sz="1600" dirty="0" err="1"/>
              <a:t>Udacity</a:t>
            </a:r>
            <a:r>
              <a:rPr lang="fi-FI" sz="1600" dirty="0"/>
              <a:t>: ”Intro to Machine Learning” (YouTube)</a:t>
            </a:r>
          </a:p>
          <a:p>
            <a:r>
              <a:rPr lang="fi-FI" sz="1600" dirty="0" err="1"/>
              <a:t>Udacity</a:t>
            </a:r>
            <a:r>
              <a:rPr lang="fi-FI" sz="1600" dirty="0"/>
              <a:t>: ”Machine Learning” (YouTube)</a:t>
            </a:r>
          </a:p>
          <a:p>
            <a:r>
              <a:rPr lang="fi-FI" sz="1600" dirty="0" err="1"/>
              <a:t>Udacity</a:t>
            </a:r>
            <a:r>
              <a:rPr lang="fi-FI" sz="1600" dirty="0"/>
              <a:t>: ”</a:t>
            </a:r>
            <a:r>
              <a:rPr lang="fi-FI" sz="1600" dirty="0" err="1"/>
              <a:t>Computational</a:t>
            </a:r>
            <a:r>
              <a:rPr lang="fi-FI" sz="1600" dirty="0"/>
              <a:t> </a:t>
            </a:r>
            <a:r>
              <a:rPr lang="fi-FI" sz="1600" dirty="0" err="1"/>
              <a:t>Photography</a:t>
            </a:r>
            <a:r>
              <a:rPr lang="fi-FI" sz="1600" dirty="0"/>
              <a:t>” (YouTube)</a:t>
            </a:r>
          </a:p>
          <a:p>
            <a:r>
              <a:rPr lang="fi-FI" sz="1600" dirty="0" err="1"/>
              <a:t>Daphne</a:t>
            </a:r>
            <a:r>
              <a:rPr lang="fi-FI" sz="1600" dirty="0"/>
              <a:t> </a:t>
            </a:r>
            <a:r>
              <a:rPr lang="fi-FI" sz="1600" dirty="0" err="1"/>
              <a:t>Koller</a:t>
            </a:r>
            <a:r>
              <a:rPr lang="fi-FI" sz="1600" dirty="0"/>
              <a:t>: ”</a:t>
            </a: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Graphical</a:t>
            </a:r>
            <a:r>
              <a:rPr lang="fi-FI" sz="1600" dirty="0"/>
              <a:t> </a:t>
            </a:r>
            <a:r>
              <a:rPr lang="fi-FI" sz="1600" dirty="0" err="1"/>
              <a:t>Models</a:t>
            </a:r>
            <a:r>
              <a:rPr lang="fi-FI" sz="1600" dirty="0"/>
              <a:t>” (YouTube)</a:t>
            </a:r>
          </a:p>
          <a:p>
            <a:r>
              <a:rPr lang="fi-FI" sz="1600" dirty="0" err="1"/>
              <a:t>Reviews</a:t>
            </a:r>
            <a:r>
              <a:rPr lang="fi-FI" sz="1600" dirty="0"/>
              <a:t> on </a:t>
            </a:r>
            <a:r>
              <a:rPr lang="fi-FI" sz="1600" dirty="0" err="1"/>
              <a:t>calculus</a:t>
            </a:r>
            <a:r>
              <a:rPr lang="fi-FI" sz="1600" dirty="0"/>
              <a:t>, </a:t>
            </a:r>
            <a:r>
              <a:rPr lang="fi-FI" sz="1600" dirty="0" err="1"/>
              <a:t>linear</a:t>
            </a:r>
            <a:r>
              <a:rPr lang="fi-FI" sz="1600" dirty="0"/>
              <a:t> algebra, </a:t>
            </a:r>
            <a:r>
              <a:rPr lang="fi-FI" sz="1600" dirty="0" err="1"/>
              <a:t>statistics</a:t>
            </a:r>
            <a:r>
              <a:rPr lang="fi-FI" sz="1600" dirty="0"/>
              <a:t>, </a:t>
            </a:r>
            <a:r>
              <a:rPr lang="fi-FI" sz="1600" dirty="0" err="1"/>
              <a:t>probability</a:t>
            </a:r>
            <a:endParaRPr lang="fi-FI" sz="1600" dirty="0"/>
          </a:p>
          <a:p>
            <a:r>
              <a:rPr lang="fi-FI" sz="1600" dirty="0" err="1"/>
              <a:t>Kaggle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13589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26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endParaRPr lang="en-GB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71E4E4C-29DD-4ECA-99D6-98CA61C6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5739"/>
            <a:ext cx="10515600" cy="18428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i-FI" dirty="0"/>
              <a:t>P</a:t>
            </a:r>
            <a:r>
              <a:rPr lang="en-GB" dirty="0" err="1"/>
              <a:t>erception</a:t>
            </a:r>
            <a:r>
              <a:rPr lang="en-GB" dirty="0"/>
              <a:t> of the elements in the current situation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Comprehension of the current situation</a:t>
            </a:r>
          </a:p>
          <a:p>
            <a:pPr marL="514350" indent="-514350">
              <a:buFont typeface="+mj-lt"/>
              <a:buAutoNum type="arabicPeriod"/>
            </a:pPr>
            <a:r>
              <a:rPr lang="fi-FI" dirty="0"/>
              <a:t>P</a:t>
            </a:r>
            <a:r>
              <a:rPr lang="en-GB" dirty="0" err="1"/>
              <a:t>rojection</a:t>
            </a:r>
            <a:r>
              <a:rPr lang="en-GB" dirty="0"/>
              <a:t> of future status of the situation</a:t>
            </a: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EDF8E50A-63BD-4B4F-A82D-8C1ECE4A4DD5}"/>
              </a:ext>
            </a:extLst>
          </p:cNvPr>
          <p:cNvSpPr/>
          <p:nvPr/>
        </p:nvSpPr>
        <p:spPr>
          <a:xfrm>
            <a:off x="838200" y="49376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N. A. Stanton, P. R. G. Chambers, and J. Piggott, “Situational awareness and safety,” Safety Sci., vol. 39, no. 3, pp. 189–204, 2001</a:t>
            </a:r>
          </a:p>
        </p:txBody>
      </p:sp>
    </p:spTree>
    <p:extLst>
      <p:ext uri="{BB962C8B-B14F-4D97-AF65-F5344CB8AC3E}">
        <p14:creationId xmlns:p14="http://schemas.microsoft.com/office/powerpoint/2010/main" val="236358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3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1. Perception of the elements in the current situation</a:t>
            </a:r>
            <a:br>
              <a:rPr lang="en-GB" dirty="0"/>
            </a:b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C584A2CF-1B95-4658-AE5D-3A38DFD3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79" y="1850196"/>
            <a:ext cx="6954792" cy="395045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D2D99DD1-262C-49EA-87F1-1CD76D9AF303}"/>
              </a:ext>
            </a:extLst>
          </p:cNvPr>
          <p:cNvSpPr txBox="1"/>
          <p:nvPr/>
        </p:nvSpPr>
        <p:spPr>
          <a:xfrm>
            <a:off x="8314588" y="1850196"/>
            <a:ext cx="2677212" cy="416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/>
              <a:t>Object </a:t>
            </a:r>
            <a:r>
              <a:rPr lang="fi-FI" sz="2000" dirty="0" err="1"/>
              <a:t>detection</a:t>
            </a:r>
            <a:endParaRPr lang="fi-FI" sz="2000" dirty="0"/>
          </a:p>
          <a:p>
            <a:endParaRPr lang="fi-FI" sz="2000" dirty="0"/>
          </a:p>
          <a:p>
            <a:r>
              <a:rPr lang="fi-FI" sz="2000" dirty="0" err="1"/>
              <a:t>Algorithms</a:t>
            </a:r>
            <a:r>
              <a:rPr lang="fi-FI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000" dirty="0" err="1"/>
              <a:t>Faster</a:t>
            </a:r>
            <a:r>
              <a:rPr lang="fi-FI" sz="2000" dirty="0"/>
              <a:t>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000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000" dirty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2000" dirty="0"/>
          </a:p>
          <a:p>
            <a:r>
              <a:rPr lang="fi-FI" sz="2000" dirty="0"/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Classification</a:t>
            </a:r>
            <a:endParaRPr lang="fi-FI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Bounding</a:t>
            </a:r>
            <a:r>
              <a:rPr lang="fi-FI" sz="2000" dirty="0"/>
              <a:t>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 err="1"/>
              <a:t>Reliability</a:t>
            </a:r>
            <a:r>
              <a:rPr lang="fi-FI" sz="2000" dirty="0"/>
              <a:t> </a:t>
            </a:r>
            <a:r>
              <a:rPr lang="fi-FI" sz="2000" dirty="0" err="1"/>
              <a:t>index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9178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2. Comprehension of the current situation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3" name="Objekti 2">
            <a:extLst>
              <a:ext uri="{FF2B5EF4-FFF2-40B4-BE49-F238E27FC236}">
                <a16:creationId xmlns:a16="http://schemas.microsoft.com/office/drawing/2014/main" id="{737C401D-5EFA-4C60-B770-E9A4A6C67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489777"/>
              </p:ext>
            </p:extLst>
          </p:nvPr>
        </p:nvGraphicFramePr>
        <p:xfrm>
          <a:off x="1038086" y="1815212"/>
          <a:ext cx="6817803" cy="435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Image" r:id="rId3" imgW="24825240" imgH="15834600" progId="Photoshop.Image.18">
                  <p:embed/>
                </p:oleObj>
              </mc:Choice>
              <mc:Fallback>
                <p:oleObj name="Image" r:id="rId3" imgW="24825240" imgH="158346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086" y="1815212"/>
                        <a:ext cx="6817803" cy="435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iruutu 3">
            <a:extLst>
              <a:ext uri="{FF2B5EF4-FFF2-40B4-BE49-F238E27FC236}">
                <a16:creationId xmlns:a16="http://schemas.microsoft.com/office/drawing/2014/main" id="{6A103B2F-763A-4C6F-885C-A1D5CCCD4411}"/>
              </a:ext>
            </a:extLst>
          </p:cNvPr>
          <p:cNvSpPr txBox="1"/>
          <p:nvPr/>
        </p:nvSpPr>
        <p:spPr>
          <a:xfrm>
            <a:off x="8507896" y="1873508"/>
            <a:ext cx="33118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Identifying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in </a:t>
            </a:r>
            <a:r>
              <a:rPr lang="fi-FI" dirty="0" err="1"/>
              <a:t>consecutive</a:t>
            </a:r>
            <a:endParaRPr lang="fi-FI" dirty="0"/>
          </a:p>
          <a:p>
            <a:r>
              <a:rPr lang="fi-FI" dirty="0" err="1"/>
              <a:t>Frames</a:t>
            </a:r>
            <a:r>
              <a:rPr lang="fi-FI" dirty="0"/>
              <a:t> (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tracking</a:t>
            </a:r>
            <a:r>
              <a:rPr lang="fi-FI" dirty="0"/>
              <a:t>)</a:t>
            </a:r>
          </a:p>
          <a:p>
            <a:endParaRPr lang="fi-FI" dirty="0"/>
          </a:p>
          <a:p>
            <a:r>
              <a:rPr lang="fi-FI" dirty="0" err="1"/>
              <a:t>Algorithms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KCF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TLD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MEDIANFLOW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GOTURN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19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Understanding</a:t>
            </a:r>
            <a:r>
              <a:rPr lang="fi-FI" dirty="0"/>
              <a:t>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79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2. Comprehension of the current situation</a:t>
            </a:r>
            <a:br>
              <a:rPr lang="en-GB" dirty="0"/>
            </a:b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AD16D615-2260-4778-A473-FDEF9ABD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83" y="1464523"/>
            <a:ext cx="5848350" cy="14382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B4D98B93-9934-47EB-BD64-084A8001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3" y="3038265"/>
            <a:ext cx="4848225" cy="5429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BAFF5E83-238E-422C-84E9-0CCE64BD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6316"/>
            <a:ext cx="3981450" cy="227647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2DE9B22-E0C9-428D-883D-43CC3AF5D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614" y="2881540"/>
            <a:ext cx="35718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4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2. Comprehension of the current situation</a:t>
            </a:r>
            <a:br>
              <a:rPr lang="en-GB" dirty="0"/>
            </a:b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06D54229-A3F0-4A48-9D04-78F74BF0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1" y="3203592"/>
            <a:ext cx="3838575" cy="237172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916BA7D1-7FFE-4193-80B9-188052C6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804" y="3614744"/>
            <a:ext cx="3143250" cy="63817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688FB722-5446-4E45-9037-BDB5443A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00772"/>
            <a:ext cx="2105025" cy="117157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A03C79FD-161A-4E2D-86E0-47A218AA8157}"/>
              </a:ext>
            </a:extLst>
          </p:cNvPr>
          <p:cNvSpPr txBox="1"/>
          <p:nvPr/>
        </p:nvSpPr>
        <p:spPr>
          <a:xfrm>
            <a:off x="899621" y="1875474"/>
            <a:ext cx="15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2d to 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77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2. Comprehension of the current situation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A03C79FD-161A-4E2D-86E0-47A218AA8157}"/>
              </a:ext>
            </a:extLst>
          </p:cNvPr>
          <p:cNvSpPr txBox="1"/>
          <p:nvPr/>
        </p:nvSpPr>
        <p:spPr>
          <a:xfrm>
            <a:off x="4541611" y="1422984"/>
            <a:ext cx="2209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dirty="0" err="1"/>
              <a:t>Estimating</a:t>
            </a:r>
            <a:r>
              <a:rPr lang="fi-FI" sz="2000" dirty="0"/>
              <a:t> </a:t>
            </a:r>
            <a:r>
              <a:rPr lang="fi-FI" sz="2000" dirty="0" err="1"/>
              <a:t>distance</a:t>
            </a:r>
            <a:endParaRPr lang="en-GB" sz="20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A53C2566-5D62-4221-8F40-8DB2C15D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60" y="2367927"/>
            <a:ext cx="3248025" cy="31527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9A5A194-73AB-4C4F-9C4B-5B04F39FB2FD}"/>
              </a:ext>
            </a:extLst>
          </p:cNvPr>
          <p:cNvSpPr txBox="1"/>
          <p:nvPr/>
        </p:nvSpPr>
        <p:spPr>
          <a:xfrm>
            <a:off x="2229007" y="5695624"/>
            <a:ext cx="1035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A priori </a:t>
            </a:r>
            <a:r>
              <a:rPr lang="fi-FI" sz="1400" dirty="0" err="1"/>
              <a:t>size</a:t>
            </a:r>
            <a:endParaRPr lang="en-GB" sz="1400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95D10ECE-E47D-470B-9785-79D3FAC1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34" y="2781388"/>
            <a:ext cx="3570425" cy="2335372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C59809EF-7669-4B5D-9A48-5C9EC56F6B9B}"/>
              </a:ext>
            </a:extLst>
          </p:cNvPr>
          <p:cNvSpPr txBox="1"/>
          <p:nvPr/>
        </p:nvSpPr>
        <p:spPr>
          <a:xfrm>
            <a:off x="7871791" y="5695624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Stereo vision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2754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3. Projection of future status of the situation</a:t>
            </a:r>
            <a:br>
              <a:rPr lang="en-GB" dirty="0"/>
            </a:b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AD16D615-2260-4778-A473-FDEF9ABD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1" y="1874747"/>
            <a:ext cx="3127828" cy="76922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B4D98B93-9934-47EB-BD64-084A8001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1" y="2799748"/>
            <a:ext cx="2592948" cy="290370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B7F3405A-1E10-499A-842C-AA7ADEAA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" y="4009447"/>
            <a:ext cx="3942560" cy="2044764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DB3367F-D43C-4A8C-9125-DD1347157A21}"/>
              </a:ext>
            </a:extLst>
          </p:cNvPr>
          <p:cNvSpPr txBox="1"/>
          <p:nvPr/>
        </p:nvSpPr>
        <p:spPr>
          <a:xfrm>
            <a:off x="7601447" y="2799748"/>
            <a:ext cx="4227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”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4.5 </a:t>
            </a:r>
            <a:r>
              <a:rPr lang="fi-FI" dirty="0" err="1"/>
              <a:t>meters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crossing</a:t>
            </a:r>
            <a:r>
              <a:rPr lang="fi-FI" dirty="0"/>
              <a:t> </a:t>
            </a:r>
            <a:r>
              <a:rPr lang="fi-FI" dirty="0" err="1"/>
              <a:t>road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road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clear</a:t>
            </a:r>
            <a:r>
              <a:rPr lang="fi-FI" dirty="0"/>
              <a:t> in 4 </a:t>
            </a:r>
            <a:r>
              <a:rPr lang="fi-FI" dirty="0" err="1"/>
              <a:t>seconds</a:t>
            </a:r>
            <a:r>
              <a:rPr lang="fi-FI" dirty="0"/>
              <a:t>. A </a:t>
            </a:r>
            <a:r>
              <a:rPr lang="fi-FI" dirty="0" err="1"/>
              <a:t>truck</a:t>
            </a:r>
            <a:r>
              <a:rPr lang="fi-FI" dirty="0"/>
              <a:t> is </a:t>
            </a:r>
            <a:r>
              <a:rPr lang="fi-FI" dirty="0" err="1"/>
              <a:t>waiting</a:t>
            </a:r>
            <a:br>
              <a:rPr lang="fi-FI" dirty="0"/>
            </a:br>
            <a:r>
              <a:rPr lang="fi-FI" dirty="0"/>
              <a:t>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side.”</a:t>
            </a:r>
            <a:endParaRPr lang="en-GB" dirty="0"/>
          </a:p>
        </p:txBody>
      </p:sp>
      <p:sp>
        <p:nvSpPr>
          <p:cNvPr id="9" name="Nuoli: Oikea 8">
            <a:extLst>
              <a:ext uri="{FF2B5EF4-FFF2-40B4-BE49-F238E27FC236}">
                <a16:creationId xmlns:a16="http://schemas.microsoft.com/office/drawing/2014/main" id="{01CE1B0E-B041-4AA3-8BAA-58AFF52058C9}"/>
              </a:ext>
            </a:extLst>
          </p:cNvPr>
          <p:cNvSpPr/>
          <p:nvPr/>
        </p:nvSpPr>
        <p:spPr>
          <a:xfrm>
            <a:off x="5446643" y="2999528"/>
            <a:ext cx="1558456" cy="721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301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65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FE231F85-36BC-4273-A45B-F2D61A97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452464"/>
            <a:ext cx="70389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14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Objectives</a:t>
            </a:r>
            <a:r>
              <a:rPr lang="fi-FI" dirty="0"/>
              <a:t> and </a:t>
            </a:r>
            <a:r>
              <a:rPr lang="fi-FI" dirty="0" err="1"/>
              <a:t>Expected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859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Questions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2D3060E-6AF5-4836-B057-F5016D31078E}"/>
              </a:ext>
            </a:extLst>
          </p:cNvPr>
          <p:cNvSpPr/>
          <p:nvPr/>
        </p:nvSpPr>
        <p:spPr>
          <a:xfrm>
            <a:off x="1036319" y="2328465"/>
            <a:ext cx="92447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GB" dirty="0"/>
              <a:t>By which methods an image-based perception of the environment can be produced, including object detection and localization in the field of view context? </a:t>
            </a:r>
          </a:p>
          <a:p>
            <a:pPr marL="342900" indent="-342900">
              <a:buAutoNum type="arabicParenR"/>
            </a:pPr>
            <a:r>
              <a:rPr lang="en-GB" dirty="0"/>
              <a:t>By which methods a comprehension of the situation can be produced? This includes estimating object locations and their velocities in a 3d coordinate system, also for currently hidden objects. </a:t>
            </a:r>
          </a:p>
          <a:p>
            <a:pPr marL="342900" indent="-342900">
              <a:buAutoNum type="arabicParenR"/>
            </a:pPr>
            <a:r>
              <a:rPr lang="en-GB" dirty="0"/>
              <a:t>By which methods a future projection of the situation can be created?</a:t>
            </a:r>
          </a:p>
          <a:p>
            <a:pPr marL="342900" indent="-342900">
              <a:buAutoNum type="arabicParenR"/>
            </a:pPr>
            <a:r>
              <a:rPr lang="en-GB" dirty="0"/>
              <a:t>By which methods the comprehension and the future projection can be translated into human language? </a:t>
            </a:r>
          </a:p>
          <a:p>
            <a:pPr marL="342900" indent="-342900">
              <a:buAutoNum type="arabicParenR"/>
            </a:pPr>
            <a:r>
              <a:rPr lang="en-GB" dirty="0"/>
              <a:t>How are uncertainty and reliability considered and represented? </a:t>
            </a:r>
          </a:p>
        </p:txBody>
      </p:sp>
    </p:spTree>
    <p:extLst>
      <p:ext uri="{BB962C8B-B14F-4D97-AF65-F5344CB8AC3E}">
        <p14:creationId xmlns:p14="http://schemas.microsoft.com/office/powerpoint/2010/main" val="60123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F9A62-62A9-4018-93D6-5D2DC240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Prototype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D67E8EF6-E126-4FCF-84ED-75E9B7C0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08" y="1864039"/>
            <a:ext cx="3173730" cy="201926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F57286A9-D0A0-414C-B749-36AA0208B40E}"/>
              </a:ext>
            </a:extLst>
          </p:cNvPr>
          <p:cNvSpPr txBox="1"/>
          <p:nvPr/>
        </p:nvSpPr>
        <p:spPr>
          <a:xfrm>
            <a:off x="1000708" y="4137911"/>
            <a:ext cx="4175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OrCam </a:t>
            </a:r>
            <a:r>
              <a:rPr lang="en-GB" b="1" dirty="0" err="1"/>
              <a:t>MyEye</a:t>
            </a:r>
            <a:r>
              <a:rPr lang="en-GB" b="1" dirty="0"/>
              <a:t> 2.0</a:t>
            </a:r>
          </a:p>
          <a:p>
            <a:r>
              <a:rPr lang="en-GB" sz="1200" dirty="0"/>
              <a:t>“For blind and partially sighted people, an artificial vision device </a:t>
            </a:r>
            <a:br>
              <a:rPr lang="en-GB" sz="1200" dirty="0"/>
            </a:br>
            <a:r>
              <a:rPr lang="en-GB" sz="1200" dirty="0"/>
              <a:t>with a lightweight smart camera that instantly reads text aloud</a:t>
            </a:r>
            <a:br>
              <a:rPr lang="en-GB" sz="1200" dirty="0"/>
            </a:br>
            <a:r>
              <a:rPr lang="en-GB" sz="1200" dirty="0"/>
              <a:t>- from any surface – and recognizes faces, products, and money </a:t>
            </a:r>
            <a:br>
              <a:rPr lang="en-GB" sz="1200" dirty="0"/>
            </a:br>
            <a:r>
              <a:rPr lang="en-GB" sz="1200" dirty="0"/>
              <a:t>notes in real time.”</a:t>
            </a:r>
            <a:endParaRPr lang="en-GB" sz="1200" b="1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4989A88-FBC6-4283-8E55-A74417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84" y="1490663"/>
            <a:ext cx="3609976" cy="213836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3F396FB1-D0F2-42BB-8B9E-63EB94EEF559}"/>
              </a:ext>
            </a:extLst>
          </p:cNvPr>
          <p:cNvSpPr txBox="1"/>
          <p:nvPr/>
        </p:nvSpPr>
        <p:spPr>
          <a:xfrm>
            <a:off x="6628084" y="4064346"/>
            <a:ext cx="488043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Thesis Prototype</a:t>
            </a:r>
          </a:p>
          <a:p>
            <a:r>
              <a:rPr lang="en-GB" sz="1200" dirty="0"/>
              <a:t>A reliable and fast system which can help a visually impaired person to </a:t>
            </a:r>
            <a:br>
              <a:rPr lang="en-GB" sz="1200" dirty="0"/>
            </a:br>
            <a:r>
              <a:rPr lang="en-GB" sz="1200" dirty="0"/>
              <a:t>understand her environment better by accurate and rich description. This is</a:t>
            </a:r>
            <a:br>
              <a:rPr lang="en-GB" sz="1200" dirty="0"/>
            </a:br>
            <a:r>
              <a:rPr lang="en-GB" sz="1200" dirty="0"/>
              <a:t>accomplished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capturing images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detecting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comprehending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describing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projecting future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implying warnings</a:t>
            </a:r>
            <a:br>
              <a:rPr lang="en-GB" sz="1200" dirty="0"/>
            </a:br>
            <a:endParaRPr lang="en-GB" sz="1200" dirty="0"/>
          </a:p>
          <a:p>
            <a:r>
              <a:rPr lang="en-GB" sz="1200" dirty="0"/>
              <a:t>The system will be demonstrated on physical hardware, preferably mobile.</a:t>
            </a:r>
          </a:p>
        </p:txBody>
      </p:sp>
    </p:spTree>
    <p:extLst>
      <p:ext uri="{BB962C8B-B14F-4D97-AF65-F5344CB8AC3E}">
        <p14:creationId xmlns:p14="http://schemas.microsoft.com/office/powerpoint/2010/main" val="1030023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Schedule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77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bama weight scale joke">
            <a:extLst>
              <a:ext uri="{FF2B5EF4-FFF2-40B4-BE49-F238E27FC236}">
                <a16:creationId xmlns:a16="http://schemas.microsoft.com/office/drawing/2014/main" id="{6D00F471-EC8A-414A-B609-8BA3C5BC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51" y="370411"/>
            <a:ext cx="9174350" cy="611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45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46005ACD-3D9C-4F05-8F96-463BF15D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90725"/>
            <a:ext cx="6477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Research</a:t>
            </a:r>
            <a:r>
              <a:rPr lang="fi-FI" dirty="0"/>
              <a:t> Environment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390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4">
            <a:extLst>
              <a:ext uri="{FF2B5EF4-FFF2-40B4-BE49-F238E27FC236}">
                <a16:creationId xmlns:a16="http://schemas.microsoft.com/office/drawing/2014/main" id="{A2D3060E-6AF5-4836-B057-F5016D31078E}"/>
              </a:ext>
            </a:extLst>
          </p:cNvPr>
          <p:cNvSpPr/>
          <p:nvPr/>
        </p:nvSpPr>
        <p:spPr>
          <a:xfrm>
            <a:off x="2483457" y="1787777"/>
            <a:ext cx="6938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Intel i7-4790 4GHz / 16Gt Ram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NVIDIA GeForce GTX 780 </a:t>
            </a:r>
            <a:r>
              <a:rPr lang="en-GB" dirty="0" err="1"/>
              <a:t>Ti</a:t>
            </a:r>
            <a:r>
              <a:rPr lang="en-GB" dirty="0"/>
              <a:t> (CUDA)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Google Cloud Platform (if required)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</a:t>
            </a:r>
            <a:r>
              <a:rPr lang="en-GB" dirty="0" err="1"/>
              <a:t>oftware</a:t>
            </a: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Matlab</a:t>
            </a:r>
            <a:r>
              <a:rPr lang="en-GB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dirty="0"/>
              <a:t>O</a:t>
            </a:r>
            <a:r>
              <a:rPr lang="en-GB" dirty="0" err="1"/>
              <a:t>penCV</a:t>
            </a: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Tensorflow</a:t>
            </a:r>
            <a:r>
              <a:rPr lang="en-GB" dirty="0"/>
              <a:t>, </a:t>
            </a:r>
            <a:r>
              <a:rPr lang="en-GB" dirty="0" err="1"/>
              <a:t>Tensorflow</a:t>
            </a:r>
            <a:r>
              <a:rPr lang="en-GB" dirty="0"/>
              <a:t> </a:t>
            </a:r>
            <a:r>
              <a:rPr lang="en-GB" dirty="0" err="1"/>
              <a:t>Lite</a:t>
            </a:r>
            <a:r>
              <a:rPr lang="en-GB" dirty="0"/>
              <a:t> (if required)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Caffe2Go (if required)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Visual Studio (prototype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522640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Questions</a:t>
            </a:r>
            <a:r>
              <a:rPr lang="fi-FI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Image </a:t>
            </a:r>
            <a:r>
              <a:rPr lang="fi-FI" dirty="0" err="1"/>
              <a:t>Captioning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9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A6AA8B1-18BA-4558-86D0-EA812304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8709"/>
            <a:ext cx="6678940" cy="436327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093B9263-666B-4720-8B38-C8CE17E9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24" y="3664517"/>
            <a:ext cx="40195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27A2F375-2EAB-42B9-A2DA-2A7CC234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07" y="457600"/>
            <a:ext cx="10289847" cy="283753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94255A4-A001-47AF-9EA6-B07B5F6E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432" y="3562866"/>
            <a:ext cx="7269296" cy="30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8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9277E59E-D173-4CAE-84A0-9EA9840E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3" y="306617"/>
            <a:ext cx="10971430" cy="63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Visual </a:t>
            </a:r>
            <a:r>
              <a:rPr lang="fi-FI" dirty="0" err="1"/>
              <a:t>Question</a:t>
            </a:r>
            <a:r>
              <a:rPr lang="fi-FI" dirty="0"/>
              <a:t> </a:t>
            </a:r>
            <a:r>
              <a:rPr lang="fi-FI" dirty="0" err="1"/>
              <a:t>Answering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3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559</Words>
  <Application>Microsoft Office PowerPoint</Application>
  <PresentationFormat>Laajakuva</PresentationFormat>
  <Paragraphs>112</Paragraphs>
  <Slides>43</Slides>
  <Notes>0</Notes>
  <HiddenSlides>0</HiddenSlides>
  <MMClips>0</MMClips>
  <ScaleCrop>false</ScaleCrop>
  <HeadingPairs>
    <vt:vector size="8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Upotetut OLE-palvelimet</vt:lpstr>
      </vt:variant>
      <vt:variant>
        <vt:i4>1</vt:i4>
      </vt:variant>
      <vt:variant>
        <vt:lpstr>Dian otsikot</vt:lpstr>
      </vt:variant>
      <vt:variant>
        <vt:i4>43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Office-teema</vt:lpstr>
      <vt:lpstr>Adobe Photoshop Image</vt:lpstr>
      <vt:lpstr>Image-Based Situation Awareness</vt:lpstr>
      <vt:lpstr>Sakari Lampola</vt:lpstr>
      <vt:lpstr>Understanding Image</vt:lpstr>
      <vt:lpstr>PowerPoint-esitys</vt:lpstr>
      <vt:lpstr>Image Captioning</vt:lpstr>
      <vt:lpstr>PowerPoint-esitys</vt:lpstr>
      <vt:lpstr>PowerPoint-esitys</vt:lpstr>
      <vt:lpstr>PowerPoint-esitys</vt:lpstr>
      <vt:lpstr>Visual Question Answering</vt:lpstr>
      <vt:lpstr>PowerPoint-esitys</vt:lpstr>
      <vt:lpstr>PowerPoint-esitys</vt:lpstr>
      <vt:lpstr>PowerPoint-esitys</vt:lpstr>
      <vt:lpstr>Visual Dialog</vt:lpstr>
      <vt:lpstr>PowerPoint-esitys</vt:lpstr>
      <vt:lpstr>PowerPoint-esitys</vt:lpstr>
      <vt:lpstr>PowerPoint-esitys</vt:lpstr>
      <vt:lpstr>The Problem</vt:lpstr>
      <vt:lpstr>PowerPoint-esitys</vt:lpstr>
      <vt:lpstr>PowerPoint-esitys</vt:lpstr>
      <vt:lpstr>Visual Reasoning</vt:lpstr>
      <vt:lpstr>PowerPoint-esitys</vt:lpstr>
      <vt:lpstr>PowerPoint-esitys</vt:lpstr>
      <vt:lpstr>Thesis</vt:lpstr>
      <vt:lpstr>PowerPoint-esitys</vt:lpstr>
      <vt:lpstr>Preliminary Work 2017</vt:lpstr>
      <vt:lpstr>Situation Awareness</vt:lpstr>
      <vt:lpstr>Situation awareness</vt:lpstr>
      <vt:lpstr>1. Perception of the elements in the current situation </vt:lpstr>
      <vt:lpstr>2. Comprehension of the current situation </vt:lpstr>
      <vt:lpstr>2. Comprehension of the current situation </vt:lpstr>
      <vt:lpstr>2. Comprehension of the current situation </vt:lpstr>
      <vt:lpstr>2. Comprehension of the current situation </vt:lpstr>
      <vt:lpstr>3. Projection of future status of the situation </vt:lpstr>
      <vt:lpstr>The Goal</vt:lpstr>
      <vt:lpstr>PowerPoint-esitys</vt:lpstr>
      <vt:lpstr>Research Objectives and Expected Results</vt:lpstr>
      <vt:lpstr>Research Questions</vt:lpstr>
      <vt:lpstr>Prototype</vt:lpstr>
      <vt:lpstr>Schedule</vt:lpstr>
      <vt:lpstr>PowerPoint-esitys</vt:lpstr>
      <vt:lpstr>Research Environment</vt:lpstr>
      <vt:lpstr>PowerPoint-esitys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58</cp:revision>
  <dcterms:created xsi:type="dcterms:W3CDTF">2017-12-07T08:30:07Z</dcterms:created>
  <dcterms:modified xsi:type="dcterms:W3CDTF">2017-12-07T14:12:27Z</dcterms:modified>
</cp:coreProperties>
</file>